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Lato Light"/>
      <p:regular r:id="rId63"/>
      <p:bold r:id="rId64"/>
      <p:italic r:id="rId65"/>
      <p:boldItalic r:id="rId66"/>
    </p:embeddedFont>
    <p:embeddedFont>
      <p:font typeface="Nanum Gothic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96">
          <p15:clr>
            <a:srgbClr val="9AA0A6"/>
          </p15:clr>
        </p15:guide>
        <p15:guide id="2" pos="4263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51F9FD-C9C9-43AB-A09A-78F4434BBC06}">
  <a:tblStyle styleId="{3651F9FD-C9C9-43AB-A09A-78F4434BB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96"/>
        <p:guide pos="4263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LatoLight-bold.fntdata"/><Relationship Id="rId63" Type="http://schemas.openxmlformats.org/officeDocument/2006/relationships/font" Target="fonts/LatoLight-regular.fntdata"/><Relationship Id="rId22" Type="http://schemas.openxmlformats.org/officeDocument/2006/relationships/slide" Target="slides/slide16.xml"/><Relationship Id="rId66" Type="http://schemas.openxmlformats.org/officeDocument/2006/relationships/font" Target="fonts/Lato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Light-italic.fntdata"/><Relationship Id="rId24" Type="http://schemas.openxmlformats.org/officeDocument/2006/relationships/slide" Target="slides/slide18.xml"/><Relationship Id="rId68" Type="http://schemas.openxmlformats.org/officeDocument/2006/relationships/font" Target="fonts/NanumGothic-bold.fntdata"/><Relationship Id="rId23" Type="http://schemas.openxmlformats.org/officeDocument/2006/relationships/slide" Target="slides/slide17.xml"/><Relationship Id="rId67" Type="http://schemas.openxmlformats.org/officeDocument/2006/relationships/font" Target="fonts/NanumGothic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9d6de3e6b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9d6de3e6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9d6de3e6b_1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d6de3e6b_1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d6de3e6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59d6de3e6b_1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d6de3e6b_1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d6de3e6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59d6de3e6b_1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9d6de3e6b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9d6de3e6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59d6de3e6b_2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d6de3e6b_2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d6de3e6b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59d6de3e6b_2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9d6de3e6b_2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9d6de3e6b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9d6de3e6b_2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9d6de3e6b_2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9d6de3e6b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59d6de3e6b_2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9d6de3e6b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9d6de3e6b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9d6de3e6b_2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9d6de3e6b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9d6de3e6b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59d6de3e6b_2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9d6de3e6b_2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9d6de3e6b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9d6de3e6b_2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72eceb43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572eceb4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572eceb435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9d6de3e6b_2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9d6de3e6b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9d6de3e6b_2_1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9d6de3e6b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9d6de3e6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59d6de3e6b_2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9d6de3e6b_2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9d6de3e6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59d6de3e6b_2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9d6de3e6b_2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9d6de3e6b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59d6de3e6b_2_2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d6de3e6b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d6de3e6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9d6de3e6b_1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7496fa76f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7496fa7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57496fa76f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7496fa76f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7496fa76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57496fa76f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7496fa76f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7496fa76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57496fa76f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7496fa76f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7496fa7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7496fa76f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7496fa76f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7496fa76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7496fa76f_0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72eceb435_2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72eceb43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572eceb435_2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7496fa76f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7496fa76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7496fa76f_0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e23843c2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e23843c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8e23843c2f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72eceb4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72eceb4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572eceb43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9d8200da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9d8200d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9d8200dac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9d8200dac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9d8200da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9d8200dac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9d8200dac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9d8200da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59d8200dac_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89847cae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89847ca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89847cae9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89847cae9_0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89847cae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589847cae9_0_3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89847cae9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89847ca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589847cae9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89847cae9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89847cae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589847cae9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2eceb435_2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2eceb43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572eceb435_2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89847cae9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89847ca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589847cae9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9847cae9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89847cae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589847cae9_0_3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89847cae9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89847cae9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589847cae9_0_3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89847cae9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89847cae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589847cae9_0_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89847cae9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89847cae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589847cae9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9847cae9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89847cae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89847cae9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89847cae9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89847cae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589847cae9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89847cae9_0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89847cae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89847cae9_0_5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89847cae9_0_5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89847cae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589847cae9_0_5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89847cae9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89847cae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589847cae9_0_2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c8e2402a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c8e2402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59c8e2402a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89847cae9_0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89847cae9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589847cae9_0_6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89847cae9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89847cae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589847cae9_0_2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89847cae9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89847cae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589847cae9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89847cae9_0_6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89847cae9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589847cae9_0_6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89847cae9_0_6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89847cae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589847cae9_0_6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89847cae9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89847cae9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589847cae9_0_7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ae1550e0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ae1550e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5ae1550e0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72eceb435_2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72eceb435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572eceb435_2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2eceb435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72eceb435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72eceb435_2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2eceb435_2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2eceb435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72eceb435_2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d6de3e6b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d6de3e6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9d6de3e6b_1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python.org/3/library/" TargetMode="External"/><Relationship Id="rId4" Type="http://schemas.openxmlformats.org/officeDocument/2006/relationships/hyperlink" Target="https://pypi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andas.pydata.org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hyperlink" Target="http://pandas.pydata.org/pandas-docs/stable/user_guide/timeseries.html#dateoffset-object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data.go.kr/dataset/15004449/fileData.d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numpy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데이</a:t>
            </a:r>
            <a:r>
              <a:rPr lang="ko-KR"/>
              <a:t>터 분석을 위한 패키지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배열의 속성</a:t>
            </a:r>
            <a:endParaRPr/>
          </a:p>
        </p:txBody>
      </p:sp>
      <p:sp>
        <p:nvSpPr>
          <p:cNvPr id="130" name="Google Shape;130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177800" y="1612200"/>
            <a:ext cx="20898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arr1.dtype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dtype('int64')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arr2.dtype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dtype('float64')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dtype('float64')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dtype('&lt;U21')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arr5.dtype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dtype('int64')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2" name="Google Shape;132;p15"/>
          <p:cNvCxnSpPr/>
          <p:nvPr/>
        </p:nvCxnSpPr>
        <p:spPr>
          <a:xfrm>
            <a:off x="178325" y="1385175"/>
            <a:ext cx="14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5"/>
          <p:cNvSpPr txBox="1"/>
          <p:nvPr>
            <p:ph idx="1" type="body"/>
          </p:nvPr>
        </p:nvSpPr>
        <p:spPr>
          <a:xfrm>
            <a:off x="177800" y="946863"/>
            <a:ext cx="21972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dtype - 타입</a:t>
            </a:r>
            <a:endParaRPr/>
          </a:p>
        </p:txBody>
      </p:sp>
      <p:cxnSp>
        <p:nvCxnSpPr>
          <p:cNvPr id="134" name="Google Shape;134;p15"/>
          <p:cNvCxnSpPr/>
          <p:nvPr/>
        </p:nvCxnSpPr>
        <p:spPr>
          <a:xfrm>
            <a:off x="2375150" y="1385175"/>
            <a:ext cx="14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2374625" y="946863"/>
            <a:ext cx="21972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shape - 형태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2374625" y="1612200"/>
            <a:ext cx="20898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arr2.shape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(5, )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arr5.shape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(3,3)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#2 </a:t>
            </a:r>
            <a:r>
              <a:rPr lang="ko-KR" sz="1800"/>
              <a:t>- arange</a:t>
            </a:r>
            <a:endParaRPr sz="1800"/>
          </a:p>
        </p:txBody>
      </p:sp>
      <p:sp>
        <p:nvSpPr>
          <p:cNvPr id="143" name="Google Shape;143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4680000" y="1276025"/>
            <a:ext cx="42354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# 범위를 지정해 배열 생성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arr1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arr2 = np.arange(5, 11)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array([ 5,  6,  7,  8,  9, 10])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 = np.arange(5, 11 , 2)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array([5, 7,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 = np.arange(5, 11 , 2.0)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array([5., 7., 9.])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np.arange(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[start=0,] stop[, step=1]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6" name="Google Shape;146;p16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6"/>
          <p:cNvSpPr txBox="1"/>
          <p:nvPr/>
        </p:nvSpPr>
        <p:spPr>
          <a:xfrm>
            <a:off x="177800" y="1940550"/>
            <a:ext cx="42354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stop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까지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stpe씩 이동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하면서 배열을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start이상 stop미만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#3 </a:t>
            </a:r>
            <a:r>
              <a:rPr lang="ko-KR" sz="1800"/>
              <a:t>- linspace</a:t>
            </a:r>
            <a:endParaRPr sz="1800"/>
          </a:p>
        </p:txBody>
      </p:sp>
      <p:sp>
        <p:nvSpPr>
          <p:cNvPr id="154" name="Google Shape;154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4680000" y="1441050"/>
            <a:ext cx="4235400" cy="30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# linear하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게 num만큼 배열 선언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arr1 = np.linspace(1, 200, 27)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 1.        ,   8.65384615,  16.30769231,  23.96153846,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31.61538462,  39.26923077,  46.92307692,  …])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len arr(1)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27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np.linspace(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start, stop[, num=50]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7"/>
          <p:cNvSpPr txBox="1"/>
          <p:nvPr/>
        </p:nvSpPr>
        <p:spPr>
          <a:xfrm>
            <a:off x="177800" y="1940550"/>
            <a:ext cx="42354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stop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까지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num개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linear한 배열을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start이상 stop미만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형태변경</a:t>
            </a:r>
            <a:endParaRPr sz="1800"/>
          </a:p>
        </p:txBody>
      </p:sp>
      <p:sp>
        <p:nvSpPr>
          <p:cNvPr id="165" name="Google Shape;165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4650575" y="1051950"/>
            <a:ext cx="4235400" cy="328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 = arr1.reshape(2,5)  </a:t>
            </a:r>
            <a:r>
              <a:rPr i="1" lang="ko-KR" sz="1200"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arr1.reshape((2,5))</a:t>
            </a:r>
            <a:endParaRPr i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array([[0, 1, 2, 3,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[5, 6, 7, 8, 9]])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arr3 = arr2.reshape(-1)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arr3.shape = (2,5)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array([[0, 1, 2, 3,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[5, 6, 7, 8, 9]])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[nd 배열].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reshape(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8" name="Google Shape;168;p18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8"/>
          <p:cNvSpPr txBox="1"/>
          <p:nvPr/>
        </p:nvSpPr>
        <p:spPr>
          <a:xfrm>
            <a:off x="177800" y="1940550"/>
            <a:ext cx="4235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n차원 배열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형태로 변환하여 반환한다.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만약 newshape == -1 이면 1차원 배열로 변환하여 반환한다.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77263" y="28912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[nd 배열].shape = 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>
            <a:off x="255850" y="33907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8"/>
          <p:cNvSpPr txBox="1"/>
          <p:nvPr/>
        </p:nvSpPr>
        <p:spPr>
          <a:xfrm>
            <a:off x="177800" y="3390750"/>
            <a:ext cx="4235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n차원 배열 자체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형태로 변환한다.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만약 newshape == -1 이면 1차원 배열로 변경한다.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</a:t>
            </a:r>
            <a:r>
              <a:rPr lang="ko-KR"/>
              <a:t>의 데이터타입 변환</a:t>
            </a:r>
            <a:endParaRPr sz="1800"/>
          </a:p>
        </p:txBody>
      </p:sp>
      <p:sp>
        <p:nvSpPr>
          <p:cNvPr id="179" name="Google Shape;179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177800" y="2001750"/>
            <a:ext cx="4235400" cy="214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data1 = ['1.5', '.62', '3.14', '3.141592']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str_arr = np.array(data1)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str_arr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array(['1.5', '.62', '3.14', '3.141592'], dtype='&lt;U8')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float_arr = str_arr.astype(float)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float_arr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array([1.5     , 0.62    , 3.14    , 3.141592])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float_arr.dtype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dtype('float64')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77263" y="10483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[nd 배열].astype(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dtype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2" name="Google Shape;182;p19"/>
          <p:cNvCxnSpPr/>
          <p:nvPr/>
        </p:nvCxnSpPr>
        <p:spPr>
          <a:xfrm>
            <a:off x="255850" y="15478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19"/>
          <p:cNvSpPr txBox="1"/>
          <p:nvPr/>
        </p:nvSpPr>
        <p:spPr>
          <a:xfrm>
            <a:off x="177800" y="1547850"/>
            <a:ext cx="4235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n차원 배열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데이터 타입을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dtype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으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로 변환한다.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84" name="Google Shape;184;p19"/>
          <p:cNvGraphicFramePr/>
          <p:nvPr/>
        </p:nvGraphicFramePr>
        <p:xfrm>
          <a:off x="4993250" y="86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{3651F9FD-C9C9-43AB-A09A-78F4434BBC06}</a:tableStyleId>
              </a:tblPr>
              <a:tblGrid>
                <a:gridCol w="667775"/>
                <a:gridCol w="996300"/>
                <a:gridCol w="1352025"/>
                <a:gridCol w="1023750"/>
              </a:tblGrid>
              <a:tr h="3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기호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Python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numpy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‘b’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bool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np.bool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boolean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‘i’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np.int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부호O 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‘u’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ui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부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호X 정수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‘f’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float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np.float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‘c’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complex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np.complex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복소수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‘M’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np.datetime64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‘O’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object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np.object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파이썬 객체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‘S’ /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‘a’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bytes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np.bytes_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바이트 문자열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‘U’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np.unicode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유니코드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#4 </a:t>
            </a:r>
            <a:r>
              <a:rPr lang="ko-KR" sz="1800"/>
              <a:t>- 난수배</a:t>
            </a:r>
            <a:r>
              <a:rPr lang="ko-KR" sz="1800"/>
              <a:t>열 생성</a:t>
            </a:r>
            <a:endParaRPr sz="1800"/>
          </a:p>
        </p:txBody>
      </p:sp>
      <p:sp>
        <p:nvSpPr>
          <p:cNvPr id="191" name="Google Shape;191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4680000" y="1441050"/>
            <a:ext cx="4235400" cy="30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# linear하게 num만큼 배열 선언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rand_float = np.random.rand()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rand_float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0.35426100728807075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rand_n_arr = np.random.randn(2,3)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rand_n_arr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array([[-0.54890223, -0.1501966 ,  0.80294757],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[-0.97233412, -1.24891298, -0.32100883]])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np.random.rand(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d0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d1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dn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4" name="Google Shape;194;p20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0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0과 1사이에 균일분표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(uniform)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(d0, d1, …, dn) 형태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실수 배열을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난수생성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77263" y="250950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np.random.randint(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low[, high, size, dtype]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255850" y="300900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0"/>
          <p:cNvSpPr txBox="1"/>
          <p:nvPr/>
        </p:nvSpPr>
        <p:spPr>
          <a:xfrm>
            <a:off x="177800" y="300900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low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high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사이 정수 중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size만큼의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정수 배열을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난수생성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177263" y="36753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np.random.randn(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d0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d1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dn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0" name="Google Shape;200;p20"/>
          <p:cNvCxnSpPr/>
          <p:nvPr/>
        </p:nvCxnSpPr>
        <p:spPr>
          <a:xfrm>
            <a:off x="255850" y="41748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0"/>
          <p:cNvSpPr txBox="1"/>
          <p:nvPr/>
        </p:nvSpPr>
        <p:spPr>
          <a:xfrm>
            <a:off x="177800" y="4174850"/>
            <a:ext cx="4235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평균이 0 표준편차가 1인 정규분포에서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(d0, d1, …, dn) 형태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난수생성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</a:t>
            </a:r>
            <a:r>
              <a:rPr lang="ko-KR"/>
              <a:t>과 슬라이싱 #1</a:t>
            </a:r>
            <a:endParaRPr sz="1800"/>
          </a:p>
        </p:txBody>
      </p:sp>
      <p:sp>
        <p:nvSpPr>
          <p:cNvPr id="208" name="Google Shape;208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177277" y="1441050"/>
            <a:ext cx="4943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Single element indexing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0" name="Google Shape;210;p21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1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nd_array[location]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arr1[2]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arr1[-2]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 = arr1.reshape(2,5)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array([[0, 1, 2, 3,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[5, 6, 7, 8, 9]])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&gt;&gt;&gt;arr2[1,3] </a:t>
            </a:r>
            <a:r>
              <a:rPr i="1" lang="ko-KR" sz="1200">
                <a:latin typeface="Nanum Gothic"/>
                <a:ea typeface="Nanum Gothic"/>
                <a:cs typeface="Nanum Gothic"/>
                <a:sym typeface="Nanum Gothic"/>
              </a:rPr>
              <a:t> # arr2[1,3] = arr2[1][3] more efficient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first!</a:t>
            </a:r>
            <a:endParaRPr i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&gt;&gt;&gt;arr2[1]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array([5, 6, 7, 8,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인덱싱과 슬라이싱 #1</a:t>
            </a:r>
            <a:endParaRPr sz="1800"/>
          </a:p>
        </p:txBody>
      </p:sp>
      <p:sp>
        <p:nvSpPr>
          <p:cNvPr id="219" name="Google Shape;219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177277" y="1441050"/>
            <a:ext cx="4943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Other indexing options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1" name="Google Shape;221;p22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2"/>
          <p:cNvSpPr txBox="1"/>
          <p:nvPr/>
        </p:nvSpPr>
        <p:spPr>
          <a:xfrm>
            <a:off x="177800" y="1940550"/>
            <a:ext cx="42354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nd_array[start:stop]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nd_array[start:stop:step]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nd_array[start:stop:step, start:stop:step]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nd_array[seq_data&lt;[indexing1, indexing2]&gt;]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x[2:5]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array([2, 3, 4])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x[:-7]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array([0, 1, 2])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x[1:7:2]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array([1, 3, 5])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y = np.arange(35).reshape(5,7)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y[1:5:2, ::3]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array([[ 7, 10, 13],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[21, 24, 27]])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인덱싱과 슬라이싱 #2</a:t>
            </a:r>
            <a:endParaRPr sz="1800"/>
          </a:p>
        </p:txBody>
      </p:sp>
      <p:sp>
        <p:nvSpPr>
          <p:cNvPr id="230" name="Google Shape;230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177277" y="14410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Index Arrays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2" name="Google Shape;232;p23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3"/>
          <p:cNvSpPr txBox="1"/>
          <p:nvPr/>
        </p:nvSpPr>
        <p:spPr>
          <a:xfrm>
            <a:off x="177800" y="1940550"/>
            <a:ext cx="42354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nd_array[리스트]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1차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원: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nd_array[리스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트]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2차원: nd_array[행리스트, 열리스트]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행리스트와 열리스트를 순서쌍 -&gt; 순차적으로 가져옴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nd_array[배열]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인덱스를 가져와서 새로운 배열의 형태로 리턴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 = np.arange(10,1,-1)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array([10,  9,  8,  7,  6,  5,  4,  3,  2])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x[np.array([3, 3, 1, 8])]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array([7, 7, 9, 2])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x[np.array([[1,1],[2,3]])]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array([[9, 9],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[8, 7]])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x[[1,3,5]]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array([9, 7, 5])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x.shape(2,5)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array([[10,  9,  8],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[ 7,  6,  5],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[ 4,  3,  2]])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x[[1,3,5], [9,7,5]]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인덱싱과 슬라이싱 #3</a:t>
            </a:r>
            <a:endParaRPr sz="1800"/>
          </a:p>
        </p:txBody>
      </p:sp>
      <p:sp>
        <p:nvSpPr>
          <p:cNvPr id="241" name="Google Shape;241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177276" y="1441050"/>
            <a:ext cx="4820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조건으로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배열 인덱싱 - 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[조건]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3" name="Google Shape;243;p24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np.arange(1, 7)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array([1, 2, 3, 4, 5, 6])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arr1[arr1&gt;3]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array([4, 5, 6])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arr1[(arr1%2)==0]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array([2, 4, 6])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55850" y="1984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</a:t>
            </a:r>
            <a:r>
              <a:rPr lang="ko-KR"/>
              <a:t>arr1[arr1&gt;50]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arr1[arr1%4==0]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</a:t>
            </a:r>
            <a:r>
              <a:rPr lang="ko-KR"/>
              <a:t>부 패키지</a:t>
            </a:r>
            <a:endParaRPr/>
          </a:p>
        </p:txBody>
      </p:sp>
      <p:sp>
        <p:nvSpPr>
          <p:cNvPr id="51" name="Google Shape;51;p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</a:t>
            </a:r>
            <a:r>
              <a:rPr lang="ko-KR"/>
              <a:t>을 위한 패키지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228600" y="12957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표준 라이브러리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4572000" y="12957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외부 패키지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3588575" y="1336900"/>
            <a:ext cx="19668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3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1079075" y="2388300"/>
            <a:ext cx="2591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https://docs.python.org/3/library/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5473800" y="2388300"/>
            <a:ext cx="2591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https://pypi.org/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" name="Google Shape;57;p7"/>
          <p:cNvSpPr txBox="1"/>
          <p:nvPr/>
        </p:nvSpPr>
        <p:spPr>
          <a:xfrm>
            <a:off x="188375" y="2802725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범용 작업(</a:t>
            </a: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수학, OS 통합, 문자열 조작, 네트워킹, 파일 등)</a:t>
            </a: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의 경우 라이브러리에 포함되어있음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파이썬의 핵심 개발자에 의해 설계 및 엄격한 검토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신뢰할 수 있음.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4572000" y="2802725"/>
            <a:ext cx="43434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표준이 아닌 몇 가지 특수 기능이 필요할 때가 있음.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파이썬에서의 오픈소스 커뮤니티 Pypi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공개적으로 사용 가능한 모든 패키지가 모여있음.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178,000 개의 프로젝트 이용 가능.  (2019.05.07 기준)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" name="Google Shape;59;p7"/>
          <p:cNvSpPr txBox="1"/>
          <p:nvPr/>
        </p:nvSpPr>
        <p:spPr>
          <a:xfrm>
            <a:off x="2400300" y="4017850"/>
            <a:ext cx="43434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ko-KR" sz="25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Reusable</a:t>
            </a:r>
            <a:endParaRPr b="1" sz="25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NaN</a:t>
            </a:r>
            <a:r>
              <a:rPr lang="ko-KR"/>
              <a:t>과 </a:t>
            </a:r>
            <a:r>
              <a:rPr lang="ko-KR"/>
              <a:t>inf</a:t>
            </a:r>
            <a:endParaRPr sz="1800"/>
          </a:p>
        </p:txBody>
      </p:sp>
      <p:sp>
        <p:nvSpPr>
          <p:cNvPr id="253" name="Google Shape;253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 txBox="1"/>
          <p:nvPr/>
        </p:nvSpPr>
        <p:spPr>
          <a:xfrm>
            <a:off x="177276" y="1441050"/>
            <a:ext cx="4820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NaN - Not a Number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5" name="Google Shape;255;p25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5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숫자가 아님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np.nan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np.array([1,2,3, np.nan, np.inf, -np.inf])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 1.,   2.,   3.,  nan,  inf, -inf])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177276" y="2571750"/>
            <a:ext cx="4820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Inf - infinity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9" name="Google Shape;259;p25"/>
          <p:cNvCxnSpPr/>
          <p:nvPr/>
        </p:nvCxnSpPr>
        <p:spPr>
          <a:xfrm>
            <a:off x="255850" y="30712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5"/>
          <p:cNvSpPr txBox="1"/>
          <p:nvPr/>
        </p:nvSpPr>
        <p:spPr>
          <a:xfrm>
            <a:off x="177800" y="30712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무한대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np.inf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</a:t>
            </a:r>
            <a:r>
              <a:rPr lang="ko-KR"/>
              <a:t>렬(matrix)</a:t>
            </a:r>
            <a:endParaRPr sz="1800"/>
          </a:p>
        </p:txBody>
      </p:sp>
      <p:sp>
        <p:nvSpPr>
          <p:cNvPr id="267" name="Google Shape;267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350" y="1258200"/>
            <a:ext cx="3432000" cy="31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 txBox="1"/>
          <p:nvPr/>
        </p:nvSpPr>
        <p:spPr>
          <a:xfrm>
            <a:off x="874625" y="1365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1차원 배열 = 벡터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2차원 배열 = 행렬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다차원 배열 = 다차원 행렬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행렬(matrix)</a:t>
            </a:r>
            <a:endParaRPr sz="1800"/>
          </a:p>
        </p:txBody>
      </p:sp>
      <p:sp>
        <p:nvSpPr>
          <p:cNvPr id="276" name="Google Shape;276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\left[ {\begin{array}{ccccc}&#10;   0 &amp; 0   \\&#10;   0 &amp; 0   \\&#10;  \end{array} } \right]&#10;" id="277" name="Google Shape;277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00" y="2736900"/>
            <a:ext cx="1662848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eft[ {\begin{array}{ccccc}&#10;   0 &amp; 0 &amp; 0 &amp; 0 &amp; 0 &amp; 0   \\&#10;  \end{array} } \right]&#10;" id="278" name="Google Shape;278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0" y="2276750"/>
            <a:ext cx="2185176" cy="2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>
            <p:ph idx="1" type="body"/>
          </p:nvPr>
        </p:nvSpPr>
        <p:spPr>
          <a:xfrm>
            <a:off x="177575" y="1102675"/>
            <a:ext cx="43941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영행렬 (zero | null)</a:t>
            </a:r>
            <a:endParaRPr/>
          </a:p>
        </p:txBody>
      </p:sp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2400275" y="1102675"/>
            <a:ext cx="217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단위행렬(identity)</a:t>
            </a:r>
            <a:endParaRPr/>
          </a:p>
        </p:txBody>
      </p:sp>
      <p:pic>
        <p:nvPicPr>
          <p:cNvPr descr=" \left[ {\begin{array}{ccccc}&#10;   1 &amp; 0  \\&#10;   0 &amp; 1 \\&#10;  \end{array} } \right]&#10;" id="281" name="Google Shape;281;p2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338" y="2812875"/>
            <a:ext cx="1463900" cy="1118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eft[ {\begin{array}{ccccc}&#10;   1 \\&#10;  \end{array} } \right]&#10;" id="282" name="Google Shape;282;p2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3013" y="2109025"/>
            <a:ext cx="722586" cy="63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>
            <p:ph idx="1" type="body"/>
          </p:nvPr>
        </p:nvSpPr>
        <p:spPr>
          <a:xfrm>
            <a:off x="4596575" y="1102675"/>
            <a:ext cx="217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전치행렬</a:t>
            </a:r>
            <a:r>
              <a:rPr b="1" lang="ko-KR"/>
              <a:t> (transposed)</a:t>
            </a:r>
            <a:endParaRPr/>
          </a:p>
        </p:txBody>
      </p:sp>
      <p:sp>
        <p:nvSpPr>
          <p:cNvPr id="284" name="Google Shape;284;p27"/>
          <p:cNvSpPr txBox="1"/>
          <p:nvPr>
            <p:ph idx="1" type="body"/>
          </p:nvPr>
        </p:nvSpPr>
        <p:spPr>
          <a:xfrm>
            <a:off x="6792875" y="1102675"/>
            <a:ext cx="217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역행렬 (inverse)</a:t>
            </a:r>
            <a:endParaRPr/>
          </a:p>
        </p:txBody>
      </p:sp>
      <p:pic>
        <p:nvPicPr>
          <p:cNvPr descr="A= \begin{bmatrix} &#10;    a &amp; b &amp; c \\&#10;    d &amp; e &amp; f  &#10;\end{bmatrix}&#10;&#10;" id="285" name="Google Shape;285;p2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5650" y="1933775"/>
            <a:ext cx="2171400" cy="80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/>
          <p:nvPr/>
        </p:nvSpPr>
        <p:spPr>
          <a:xfrm>
            <a:off x="5228350" y="2842825"/>
            <a:ext cx="722700" cy="36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^T= \begin{bmatrix} &#10;    a &amp; d \\&#10;    b &amp; e  \\&#10;    c &amp; f&#10;\end{bmatrix}&#10;&#10;" id="287" name="Google Shape;287;p27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3000" y="3384975"/>
            <a:ext cx="205668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*A^{-1} = I&#10;" id="288" name="Google Shape;288;p27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2878" y="2372507"/>
            <a:ext cx="2056674" cy="39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행렬(matrix)</a:t>
            </a:r>
            <a:endParaRPr sz="1800"/>
          </a:p>
        </p:txBody>
      </p:sp>
      <p:sp>
        <p:nvSpPr>
          <p:cNvPr id="295" name="Google Shape;295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/>
        </p:nvSpPr>
        <p:spPr>
          <a:xfrm>
            <a:off x="203225" y="1552175"/>
            <a:ext cx="4231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np.zeros(</a:t>
            </a:r>
            <a:r>
              <a:rPr b="1" i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shape</a:t>
            </a: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 // np.ones(shape)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4595525" y="1552175"/>
            <a:ext cx="4345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numpy.eye(</a:t>
            </a:r>
            <a:r>
              <a:rPr b="1" i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 &amp; </a:t>
            </a: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numpy.identity(</a:t>
            </a:r>
            <a:r>
              <a:rPr b="1" i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8" name="Google Shape;298;p28"/>
          <p:cNvCxnSpPr/>
          <p:nvPr/>
        </p:nvCxnSpPr>
        <p:spPr>
          <a:xfrm>
            <a:off x="203225" y="1951775"/>
            <a:ext cx="165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8"/>
          <p:cNvCxnSpPr/>
          <p:nvPr/>
        </p:nvCxnSpPr>
        <p:spPr>
          <a:xfrm>
            <a:off x="4569962" y="1951775"/>
            <a:ext cx="165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28"/>
          <p:cNvSpPr txBox="1"/>
          <p:nvPr/>
        </p:nvSpPr>
        <p:spPr>
          <a:xfrm>
            <a:off x="203225" y="1968400"/>
            <a:ext cx="4206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모든 원소가 0인 배열 // 모든 원소가 1인 배열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4569950" y="1968400"/>
            <a:ext cx="4231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nxn크기의 단위행렬을 만듬.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177800" y="2571750"/>
            <a:ext cx="4231500" cy="21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arr_zero_n = np.zeros(9)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arr_zero_n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array([0., 0., 0., 0., 0., 0., 0., 0., 0.])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arr_one_mxn = np.ones((3,3))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arr_one_mxn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array([[1., 1., 1.],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[1., 1., 1.],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[1., 1., 1.]])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4572000" y="2571750"/>
            <a:ext cx="4231500" cy="21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arr_I = np.eye(5)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arr_I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array([[1., 0., 0., 0.,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1., 0., 0.,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0., 1., 0.,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0., 0., 1.,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0., 0., 0., 1.]])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</a:t>
            </a:r>
            <a:endParaRPr/>
          </a:p>
        </p:txBody>
      </p:sp>
      <p:sp>
        <p:nvSpPr>
          <p:cNvPr id="310" name="Google Shape;310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177225" y="1211725"/>
            <a:ext cx="43674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배열 연산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(요소간 연산)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732400" y="1211725"/>
            <a:ext cx="43674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행렬 연산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2400875" y="1211725"/>
            <a:ext cx="43674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1093125" y="2154025"/>
            <a:ext cx="25356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덧셈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뺄셈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곱셈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나눗셈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거듭제곱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비교 연산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5500475" y="2154025"/>
            <a:ext cx="25356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행렬곱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전치행렬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역행렬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행렬식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연산 (요소</a:t>
            </a:r>
            <a:r>
              <a:rPr lang="ko-KR"/>
              <a:t>간 연산)</a:t>
            </a:r>
            <a:endParaRPr/>
          </a:p>
        </p:txBody>
      </p:sp>
      <p:sp>
        <p:nvSpPr>
          <p:cNvPr id="322" name="Google Shape;322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 \left[ {\begin{array}{cc}&#10;   a &amp; b \\&#10;   c &amp; d \\&#10;  \end{array} } \right]&#10;+3 =   \left[ {\begin{array}{cc}&#10;   a+3 &amp; b+3 \\&#10;   c+3 &amp; d+3 \\&#10;  \end{array} } \right]&#10;&#10;" id="323" name="Google Shape;323;p3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50" y="1551550"/>
            <a:ext cx="3369912" cy="64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\left[ {\begin{array}{cc}&#10;   a &amp; b \\&#10;   c &amp; d \\&#10;  \end{array} } \right]&#10;-   \left[ {\begin{array}{cc}&#10;   1 &amp; 2 \\&#10;   3 &amp; 4 \\&#10;  \end{array} } \right]&#10; =   \left[ {\begin{array}{cc}&#10;   a-1 &amp; b-2 \\&#10;   c-3 &amp; d-4 \\&#10;  \end{array} } \right]&#10;&#10;" id="324" name="Google Shape;324;p3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75" y="2777675"/>
            <a:ext cx="4086142" cy="64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\left[ {\begin{array}{cc}&#10;   a &amp; b  \\&#10;  \end{array} } \right]&#10;-   \left[ {\begin{array}{cc}&#10;   1 &amp; 2 \\&#10;  \end{array} } \right]&#10; =    \left[ {\begin{array}{cc}&#10;   a-1 &amp; b-2  \\&#10;  \end{array} } \right]&#10;" id="325" name="Google Shape;325;p3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50" y="2330200"/>
            <a:ext cx="3848436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4572002" y="9698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곱셈과 나눗셈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7" name="Google Shape;327;p30"/>
          <p:cNvCxnSpPr/>
          <p:nvPr/>
        </p:nvCxnSpPr>
        <p:spPr>
          <a:xfrm>
            <a:off x="4650575" y="14693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0"/>
          <p:cNvSpPr txBox="1"/>
          <p:nvPr/>
        </p:nvSpPr>
        <p:spPr>
          <a:xfrm>
            <a:off x="177802" y="977668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덧셈과 뺄셈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9" name="Google Shape;329;p30"/>
          <p:cNvCxnSpPr/>
          <p:nvPr/>
        </p:nvCxnSpPr>
        <p:spPr>
          <a:xfrm>
            <a:off x="256375" y="1477168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0"/>
          <p:cNvSpPr txBox="1"/>
          <p:nvPr/>
        </p:nvSpPr>
        <p:spPr>
          <a:xfrm>
            <a:off x="4650575" y="3524750"/>
            <a:ext cx="4345800" cy="95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* 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array([ 5., 10., 15., 20., 25.])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/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array([ 10.,  40.,  90., 160., 250.])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256375" y="3524750"/>
            <a:ext cx="4345800" cy="95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+ 100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array([101., 102., 103., 104., 105., 106.])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arr1 -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-9., -18., -27., -36., -45., -54.])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  \left[ {\begin{array}{cc}&#10;   a &amp; b  \\&#10;   c &amp; d  \\&#10;  \end{array} } \right]&#10;.*3&#10; =    \left[ {\begin{array}{cc}&#10;   3a &amp; 3b  \\&#10;  3c &amp; 3d  \\&#10;  \end{array} } \right]&#10;" id="332" name="Google Shape;332;p3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763" y="1616263"/>
            <a:ext cx="2659686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30"/>
          <p:cNvGrpSpPr/>
          <p:nvPr/>
        </p:nvGrpSpPr>
        <p:grpSpPr>
          <a:xfrm>
            <a:off x="4844063" y="2111329"/>
            <a:ext cx="3848426" cy="560407"/>
            <a:chOff x="4844063" y="2111329"/>
            <a:chExt cx="3848426" cy="560407"/>
          </a:xfrm>
        </p:grpSpPr>
        <p:pic>
          <p:nvPicPr>
            <p:cNvPr descr="  \left[ {\begin{array}{cc}&#10;   a &amp; b  \\&#10;  \end{array} } \right]&#10;*   \left[ {\begin{array}{cc}&#10;   c &amp; d \\&#10;  \end{array} } \right]&#10; =    \left[ {\begin{array}{cc}&#10;   a*c &amp; b*d  \\&#10;  \end{array} } \right]&#10;" id="334" name="Google Shape;334;p30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4063" y="2330188"/>
              <a:ext cx="3848426" cy="34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30"/>
            <p:cNvSpPr txBox="1"/>
            <p:nvPr/>
          </p:nvSpPr>
          <p:spPr>
            <a:xfrm>
              <a:off x="5522420" y="2111329"/>
              <a:ext cx="3141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3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36" name="Google Shape;336;p30"/>
          <p:cNvGrpSpPr/>
          <p:nvPr/>
        </p:nvGrpSpPr>
        <p:grpSpPr>
          <a:xfrm>
            <a:off x="4815775" y="2750638"/>
            <a:ext cx="3409396" cy="635000"/>
            <a:chOff x="4815775" y="2750638"/>
            <a:chExt cx="3409396" cy="635000"/>
          </a:xfrm>
        </p:grpSpPr>
        <p:pic>
          <p:nvPicPr>
            <p:cNvPr descr="  \left[ {\begin{array}{cc}&#10;   a &amp; b  \\&#10;   c &amp; d  \\&#10;  \end{array} } \right]&#10;/   \left[ {\begin{array}{cc}&#10;  e &amp; f \\&#10;  g &amp; h \\&#10;  \end{array} } \right]&#10; =    \left[ {\begin{array}{cc}&#10;   a/e &amp; b/f  \\&#10;  c/g &amp; d/h  \\&#10;  \end{array} } \right]&#10;" id="337" name="Google Shape;337;p30" title="MathEquation,#00000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15775" y="2750638"/>
              <a:ext cx="3409396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0"/>
            <p:cNvSpPr txBox="1"/>
            <p:nvPr/>
          </p:nvSpPr>
          <p:spPr>
            <a:xfrm>
              <a:off x="5468659" y="2750654"/>
              <a:ext cx="3141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3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np.arange(1, 11)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array([ 1,  2,  3,  4,  5,  6,  7,  8,  9, 10])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arr1.sum(), arr1.mean()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(55, 5.5)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arr1.std(), arr1.var()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(2.8722813232690143, 8.25)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" name="Google Shape;345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통계</a:t>
            </a:r>
            <a:r>
              <a:rPr lang="ko-KR"/>
              <a:t>를 위한 연산 #1</a:t>
            </a:r>
            <a:endParaRPr/>
          </a:p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.sum() </a:t>
            </a: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 - 합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8" name="Google Shape;348;p31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1"/>
          <p:cNvSpPr txBox="1"/>
          <p:nvPr/>
        </p:nvSpPr>
        <p:spPr>
          <a:xfrm>
            <a:off x="177802" y="1607763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.mean()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평균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0" name="Google Shape;350;p31"/>
          <p:cNvCxnSpPr/>
          <p:nvPr/>
        </p:nvCxnSpPr>
        <p:spPr>
          <a:xfrm>
            <a:off x="256375" y="2107263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31"/>
          <p:cNvSpPr txBox="1"/>
          <p:nvPr/>
        </p:nvSpPr>
        <p:spPr>
          <a:xfrm>
            <a:off x="177802" y="2224838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.std()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표준편차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2" name="Google Shape;352;p31"/>
          <p:cNvCxnSpPr/>
          <p:nvPr/>
        </p:nvCxnSpPr>
        <p:spPr>
          <a:xfrm>
            <a:off x="256375" y="2724338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1"/>
          <p:cNvSpPr txBox="1"/>
          <p:nvPr/>
        </p:nvSpPr>
        <p:spPr>
          <a:xfrm>
            <a:off x="177802" y="28419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.var()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분산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4" name="Google Shape;354;p31"/>
          <p:cNvCxnSpPr/>
          <p:nvPr/>
        </p:nvCxnSpPr>
        <p:spPr>
          <a:xfrm>
            <a:off x="256375" y="33414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 = np.arange(1, 11)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array([ 1,  2,  3,  4,  5,  6,  7,  8,  9, 10])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arr1.min(), arr1.max()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(1, 10)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arr1.cumsum(), arr1.cumprod()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(array([ 1,  3,  6, 10, 15, 21, 28, 36, 45, 55]),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array([      1,       2,       6,      24,     120,     720,    5040,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   40320,  362880, 3628800]))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1" name="Google Shape;361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통계를 위한 연산 #2</a:t>
            </a:r>
            <a:endParaRPr/>
          </a:p>
        </p:txBody>
      </p:sp>
      <p:sp>
        <p:nvSpPr>
          <p:cNvPr id="362" name="Google Shape;362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.min()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최솟값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4" name="Google Shape;364;p32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2"/>
          <p:cNvSpPr txBox="1"/>
          <p:nvPr/>
        </p:nvSpPr>
        <p:spPr>
          <a:xfrm>
            <a:off x="177802" y="1607763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.max()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최댓값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6" name="Google Shape;366;p32"/>
          <p:cNvCxnSpPr/>
          <p:nvPr/>
        </p:nvCxnSpPr>
        <p:spPr>
          <a:xfrm>
            <a:off x="256375" y="2107263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2"/>
          <p:cNvSpPr txBox="1"/>
          <p:nvPr/>
        </p:nvSpPr>
        <p:spPr>
          <a:xfrm>
            <a:off x="177802" y="2224838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.cumsum()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누적합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8" name="Google Shape;368;p32"/>
          <p:cNvCxnSpPr/>
          <p:nvPr/>
        </p:nvCxnSpPr>
        <p:spPr>
          <a:xfrm>
            <a:off x="256375" y="2724338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2"/>
          <p:cNvSpPr txBox="1"/>
          <p:nvPr/>
        </p:nvSpPr>
        <p:spPr>
          <a:xfrm>
            <a:off x="177802" y="28419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.cumprod()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누적곱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0" name="Google Shape;370;p32"/>
          <p:cNvCxnSpPr/>
          <p:nvPr/>
        </p:nvCxnSpPr>
        <p:spPr>
          <a:xfrm>
            <a:off x="256375" y="33414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 = np.arange(1, 7).reshape(2, 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B = np.arange(6, 0, -1).reshape(3, 2)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print("A: %s" % repr(A))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print("B: %s" % repr(B))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A: array([[1, 2, 3],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[4, 5,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B: array([[6,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[4, 3],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1]])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A.dot(B)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array([[20, 14],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[56, 41]])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np.dot(A,B)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array([[20, 14],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[56, 41]])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#1 </a:t>
            </a:r>
            <a:endParaRPr/>
          </a:p>
        </p:txBody>
      </p:sp>
      <p:sp>
        <p:nvSpPr>
          <p:cNvPr id="378" name="Google Shape;378;p3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3"/>
          <p:cNvSpPr txBox="1"/>
          <p:nvPr/>
        </p:nvSpPr>
        <p:spPr>
          <a:xfrm>
            <a:off x="177277" y="14410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행렬곱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0" name="Google Shape;380;p33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50" y="2081725"/>
            <a:ext cx="37909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177275" y="2869300"/>
            <a:ext cx="42354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A.dot(B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np.matmul(A, B)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 @ B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np.arange(1, 7).reshape(2, 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2, 3],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[4, 5,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A.transpose()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np.transpose(A)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6]])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#2</a:t>
            </a:r>
            <a:endParaRPr/>
          </a:p>
        </p:txBody>
      </p:sp>
      <p:sp>
        <p:nvSpPr>
          <p:cNvPr id="390" name="Google Shape;390;p3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전치행렬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2" name="Google Shape;392;p34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4"/>
          <p:cNvSpPr txBox="1"/>
          <p:nvPr/>
        </p:nvSpPr>
        <p:spPr>
          <a:xfrm>
            <a:off x="2454275" y="1657575"/>
            <a:ext cx="20568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A.transpose()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A.T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np.transpose(A)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A= \begin{bmatrix} &#10;    a &amp; b &amp; c \\&#10;    d &amp; e &amp; f  &#10;\end{bmatrix}&#10;&#10;" id="394" name="Google Shape;394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88" y="1794675"/>
            <a:ext cx="2171400" cy="800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^T= \begin{bmatrix} &#10;    a &amp; d \\&#10;    b &amp; e  \\&#10;    c &amp; f&#10;\end{bmatrix}&#10;&#10;" id="395" name="Google Shape;395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0" y="2886538"/>
            <a:ext cx="205668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외부 패키지</a:t>
            </a:r>
            <a:endParaRPr/>
          </a:p>
        </p:txBody>
      </p:sp>
      <p:sp>
        <p:nvSpPr>
          <p:cNvPr id="66" name="Google Shape;66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  <p:sp>
        <p:nvSpPr>
          <p:cNvPr id="67" name="Google Shape;67;p8"/>
          <p:cNvSpPr txBox="1"/>
          <p:nvPr/>
        </p:nvSpPr>
        <p:spPr>
          <a:xfrm>
            <a:off x="2400300" y="17472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"Life is too short, You need python."</a:t>
            </a:r>
            <a:endParaRPr b="1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#3</a:t>
            </a:r>
            <a:endParaRPr/>
          </a:p>
        </p:txBody>
      </p:sp>
      <p:sp>
        <p:nvSpPr>
          <p:cNvPr id="402" name="Google Shape;402;p3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역행렬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4" name="Google Shape;404;p35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5"/>
          <p:cNvSpPr txBox="1"/>
          <p:nvPr/>
        </p:nvSpPr>
        <p:spPr>
          <a:xfrm>
            <a:off x="235100" y="2723425"/>
            <a:ext cx="37398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np.linalg.inv(A)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6" name="Google Shape;4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00" y="1667150"/>
            <a:ext cx="3739800" cy="71613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np.arange(1, 7).reshape(2, 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2],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4]])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Ai = np.linalg.inv(A)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Ai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array([[-2. ,  1. 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[ 1.5, -0.5]])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A.dot(Ai)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array([[1.00000000e+00, 1.11022302e-16],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[0.00000000e+00, 1.00000000e+00]])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#4</a:t>
            </a:r>
            <a:endParaRPr/>
          </a:p>
        </p:txBody>
      </p:sp>
      <p:sp>
        <p:nvSpPr>
          <p:cNvPr id="414" name="Google Shape;414;p3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Concatenate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6" name="Google Shape;416;p36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36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a 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=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 np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.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array([[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1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, 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2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], [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3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, 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4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]])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rgbClr val="C65D09"/>
                </a:solidFill>
                <a:highlight>
                  <a:srgbClr val="F5F5F5"/>
                </a:highlight>
              </a:rPr>
              <a:t>&gt;&gt;&gt; 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b 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=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 np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.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array([[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5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, 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6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]])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rgbClr val="C65D09"/>
                </a:solidFill>
                <a:highlight>
                  <a:srgbClr val="F5F5F5"/>
                </a:highlight>
              </a:rPr>
              <a:t>&gt;&gt;&gt; 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np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.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concatenate((a, b), axis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=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0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array([[1, 2],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       [3, 4],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       [5, 6]])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rgbClr val="C65D09"/>
                </a:solidFill>
                <a:highlight>
                  <a:srgbClr val="F5F5F5"/>
                </a:highlight>
              </a:rPr>
              <a:t>&gt;&gt;&gt; 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np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.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concatenate((a, b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.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T), axis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=</a:t>
            </a:r>
            <a:r>
              <a:rPr lang="ko-KR" sz="1300">
                <a:solidFill>
                  <a:srgbClr val="208050"/>
                </a:solidFill>
                <a:highlight>
                  <a:srgbClr val="F5F5F5"/>
                </a:highlight>
              </a:rPr>
              <a:t>1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array([[1, 2, 5],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       [3, 4, 6]])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rgbClr val="C65D09"/>
                </a:solidFill>
                <a:highlight>
                  <a:srgbClr val="F5F5F5"/>
                </a:highlight>
              </a:rPr>
              <a:t>&gt;&gt;&gt; 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np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.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concatenate((a, b), axis</a:t>
            </a:r>
            <a:r>
              <a:rPr lang="ko-KR" sz="1300">
                <a:solidFill>
                  <a:srgbClr val="666666"/>
                </a:solidFill>
                <a:highlight>
                  <a:srgbClr val="F5F5F5"/>
                </a:highlight>
              </a:rPr>
              <a:t>=</a:t>
            </a:r>
            <a:r>
              <a:rPr b="1" lang="ko-KR" sz="1300">
                <a:solidFill>
                  <a:srgbClr val="007020"/>
                </a:solidFill>
                <a:highlight>
                  <a:srgbClr val="F5F5F5"/>
                </a:highlight>
              </a:rPr>
              <a:t>None</a:t>
            </a: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88900" marR="8890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rgbClr val="333333"/>
                </a:solidFill>
                <a:highlight>
                  <a:srgbClr val="F5F5F5"/>
                </a:highlight>
              </a:rPr>
              <a:t>array([1, 2, 3, 4, 5, 6])</a:t>
            </a:r>
            <a:endParaRPr sz="13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351850" y="1676125"/>
            <a:ext cx="36912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</a:t>
            </a: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concatenate</a:t>
            </a: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((a1, a2, ...), axis=0, out=None)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구조</a:t>
            </a:r>
            <a:r>
              <a:rPr lang="ko-KR"/>
              <a:t>적 데이터 Pandas</a:t>
            </a:r>
            <a:endParaRPr/>
          </a:p>
        </p:txBody>
      </p:sp>
      <p:sp>
        <p:nvSpPr>
          <p:cNvPr id="425" name="Google Shape;425;p3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Pandas</a:t>
            </a:r>
            <a:r>
              <a:rPr lang="ko-KR"/>
              <a:t>란</a:t>
            </a:r>
            <a:endParaRPr/>
          </a:p>
        </p:txBody>
      </p:sp>
      <p:sp>
        <p:nvSpPr>
          <p:cNvPr id="432" name="Google Shape;432;p3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</a:t>
            </a:r>
            <a:r>
              <a:rPr lang="ko-KR"/>
              <a:t>적 데이터 pandas</a:t>
            </a:r>
            <a:endParaRPr/>
          </a:p>
        </p:txBody>
      </p:sp>
      <p:sp>
        <p:nvSpPr>
          <p:cNvPr id="433" name="Google Shape;433;p38"/>
          <p:cNvSpPr txBox="1"/>
          <p:nvPr/>
        </p:nvSpPr>
        <p:spPr>
          <a:xfrm>
            <a:off x="1241525" y="1767850"/>
            <a:ext cx="66609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https://pandas.pydata.org/</a:t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E4349"/>
                </a:solidFill>
              </a:rPr>
              <a:t>pandas is well suited for many different kinds of data:</a:t>
            </a:r>
            <a:endParaRPr sz="1100">
              <a:solidFill>
                <a:srgbClr val="3E4349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Tabular data with heterogeneously-typed columns, as in an SQL table or Excel spreadsheet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Ordered and unordered (not necessarily fixed-frequency) time series data.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Arbitrary matrix data (homogeneously typed or heterogeneous) with row and column labels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Any other form of observational / statistical data sets. The data actually need not be labeled at all to be placed into a pandas data structure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3E4349"/>
                </a:solidFill>
                <a:highlight>
                  <a:srgbClr val="FFFFFF"/>
                </a:highlight>
              </a:rPr>
              <a:t>내부적으로 Numpy를 이용함</a:t>
            </a:r>
            <a:endParaRPr b="1" sz="13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1611750" y="1072475"/>
            <a:ext cx="59205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rgbClr val="485C5A"/>
                </a:solidFill>
              </a:rPr>
              <a:t>Python Data Analysis Library</a:t>
            </a:r>
            <a:endParaRPr sz="2300">
              <a:solidFill>
                <a:srgbClr val="485C5A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2000"/>
              </a:spcAft>
              <a:buNone/>
            </a:pPr>
            <a:r>
              <a:t/>
            </a:r>
            <a:endParaRPr b="1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pandas</a:t>
            </a:r>
            <a:r>
              <a:rPr lang="ko-KR"/>
              <a:t> 설치</a:t>
            </a:r>
            <a:endParaRPr/>
          </a:p>
        </p:txBody>
      </p:sp>
      <p:sp>
        <p:nvSpPr>
          <p:cNvPr id="441" name="Google Shape;441;p3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구조적 데이터 pandas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12" y="955357"/>
            <a:ext cx="6131527" cy="363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pandas</a:t>
            </a:r>
            <a:r>
              <a:rPr lang="ko-KR"/>
              <a:t> 시작하기</a:t>
            </a:r>
            <a:endParaRPr/>
          </a:p>
        </p:txBody>
      </p:sp>
      <p:sp>
        <p:nvSpPr>
          <p:cNvPr id="449" name="Google Shape;449;p4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구조적 데이터 pandas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 txBox="1"/>
          <p:nvPr/>
        </p:nvSpPr>
        <p:spPr>
          <a:xfrm>
            <a:off x="2368225" y="3302575"/>
            <a:ext cx="4401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&gt;&gt;&gt; import pandas as pd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관례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1" name="Google Shape;4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450"/>
            <a:ext cx="8839198" cy="206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Series</a:t>
            </a:r>
            <a:endParaRPr/>
          </a:p>
        </p:txBody>
      </p:sp>
      <p:sp>
        <p:nvSpPr>
          <p:cNvPr id="458" name="Google Shape;458;p4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459" name="Google Shape;459;p41"/>
          <p:cNvSpPr txBox="1"/>
          <p:nvPr/>
        </p:nvSpPr>
        <p:spPr>
          <a:xfrm>
            <a:off x="256363" y="17274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s1 = </a:t>
            </a: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pd.Series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seq_data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s1.index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s1.values → &lt;nd_array&gt;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3315875" y="86227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라벨 + 1차원 데이터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시리즈 생성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3" name="Google Shape;463;p41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1"/>
          <p:cNvSpPr txBox="1"/>
          <p:nvPr/>
        </p:nvSpPr>
        <p:spPr>
          <a:xfrm>
            <a:off x="47340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Series의 Index 설정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5" name="Google Shape;465;p41"/>
          <p:cNvCxnSpPr/>
          <p:nvPr/>
        </p:nvCxnSpPr>
        <p:spPr>
          <a:xfrm>
            <a:off x="4812650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41"/>
          <p:cNvSpPr txBox="1"/>
          <p:nvPr/>
        </p:nvSpPr>
        <p:spPr>
          <a:xfrm>
            <a:off x="4572000" y="1803675"/>
            <a:ext cx="4573200" cy="2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pd.Series(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data=seq_data, index=index_seq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index_seq = range(10,20)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seq_data = range(10)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s2 = pd.Series(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data=seq_data, index=index_seq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생성시 만들기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or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s2.index = arange(10)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7" name="Google Shape;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3" y="2802675"/>
            <a:ext cx="37623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Series</a:t>
            </a:r>
            <a:endParaRPr/>
          </a:p>
        </p:txBody>
      </p:sp>
      <p:sp>
        <p:nvSpPr>
          <p:cNvPr id="474" name="Google Shape;474;p4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cxnSp>
        <p:nvCxnSpPr>
          <p:cNvPr id="475" name="Google Shape;475;p42"/>
          <p:cNvCxnSpPr/>
          <p:nvPr/>
        </p:nvCxnSpPr>
        <p:spPr>
          <a:xfrm>
            <a:off x="177800" y="1300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2"/>
          <p:cNvSpPr txBox="1"/>
          <p:nvPr/>
        </p:nvSpPr>
        <p:spPr>
          <a:xfrm>
            <a:off x="177800" y="861200"/>
            <a:ext cx="4343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딕셔너리로 시리즈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생성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298050" y="1459775"/>
            <a:ext cx="36195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Key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index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value → data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dict_data = {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    ‘국</a:t>
            </a: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어': 100,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    ‘영어': 95,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    ‘수학': 80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}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6054550" y="2859975"/>
            <a:ext cx="2213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국어    100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영어     95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수학     80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dtype: int64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4116450" y="3162875"/>
            <a:ext cx="911100" cy="7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 txBox="1"/>
          <p:nvPr/>
        </p:nvSpPr>
        <p:spPr>
          <a:xfrm>
            <a:off x="5294375" y="1630100"/>
            <a:ext cx="32526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pd.Series(dict_data)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/>
          <p:nvPr/>
        </p:nvSpPr>
        <p:spPr>
          <a:xfrm>
            <a:off x="177800" y="1436900"/>
            <a:ext cx="4235400" cy="328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 = pd.Series((range(10, 70, 10)))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s2 = pd.Series((range(1, 6)))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s1+s2 # 덧셈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0    11.0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1    22.0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2    33.0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3    44.0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4    55.0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5     NaN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dtype: float64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s1-s2 # 뺄셈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s1*s2 # 곱셈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s1/s2 # 나눗셈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s1**s2 # 거듭제곱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s1//s2 # 나누고 몫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s1%s2 # 나머지 연산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7" name="Google Shape;487;p4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Series</a:t>
            </a:r>
            <a:r>
              <a:rPr lang="ko-KR"/>
              <a:t> 연산</a:t>
            </a:r>
            <a:endParaRPr/>
          </a:p>
        </p:txBody>
      </p:sp>
      <p:sp>
        <p:nvSpPr>
          <p:cNvPr id="488" name="Google Shape;488;p4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cxnSp>
        <p:nvCxnSpPr>
          <p:cNvPr id="489" name="Google Shape;489;p43"/>
          <p:cNvCxnSpPr/>
          <p:nvPr/>
        </p:nvCxnSpPr>
        <p:spPr>
          <a:xfrm>
            <a:off x="177800" y="1300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43"/>
          <p:cNvSpPr txBox="1"/>
          <p:nvPr/>
        </p:nvSpPr>
        <p:spPr>
          <a:xfrm>
            <a:off x="177800" y="861200"/>
            <a:ext cx="5391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산술연산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91" name="Google Shape;491;p43"/>
          <p:cNvGrpSpPr/>
          <p:nvPr/>
        </p:nvGrpSpPr>
        <p:grpSpPr>
          <a:xfrm>
            <a:off x="4896975" y="2034225"/>
            <a:ext cx="3850659" cy="2094850"/>
            <a:chOff x="4564425" y="1362525"/>
            <a:chExt cx="3850659" cy="2094850"/>
          </a:xfrm>
        </p:grpSpPr>
        <p:pic>
          <p:nvPicPr>
            <p:cNvPr id="492" name="Google Shape;492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3305" y="1742950"/>
              <a:ext cx="1597525" cy="1714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43"/>
            <p:cNvSpPr txBox="1"/>
            <p:nvPr/>
          </p:nvSpPr>
          <p:spPr>
            <a:xfrm>
              <a:off x="4564425" y="1362525"/>
              <a:ext cx="16164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latin typeface="Nanum Gothic"/>
                  <a:ea typeface="Nanum Gothic"/>
                  <a:cs typeface="Nanum Gothic"/>
                  <a:sym typeface="Nanum Gothic"/>
                </a:rPr>
                <a:t>s1</a:t>
              </a:r>
              <a:endParaRPr b="1" sz="1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4" name="Google Shape;494;p43"/>
            <p:cNvSpPr txBox="1"/>
            <p:nvPr/>
          </p:nvSpPr>
          <p:spPr>
            <a:xfrm>
              <a:off x="6453875" y="1376325"/>
              <a:ext cx="16164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latin typeface="Nanum Gothic"/>
                  <a:ea typeface="Nanum Gothic"/>
                  <a:cs typeface="Nanum Gothic"/>
                  <a:sym typeface="Nanum Gothic"/>
                </a:rPr>
                <a:t>s2</a:t>
              </a:r>
              <a:endParaRPr b="1" sz="1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95" name="Google Shape;49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6750" y="1742951"/>
              <a:ext cx="1868334" cy="162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date_range</a:t>
            </a:r>
            <a:endParaRPr/>
          </a:p>
        </p:txBody>
      </p:sp>
      <p:sp>
        <p:nvSpPr>
          <p:cNvPr id="502" name="Google Shape;502;p4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03" name="Google Shape;503;p44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4" name="Google Shape;504;p44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날짜 자동 생성 - date_range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6" name="Google Shape;506;p44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44"/>
          <p:cNvSpPr txBox="1"/>
          <p:nvPr/>
        </p:nvSpPr>
        <p:spPr>
          <a:xfrm>
            <a:off x="256375" y="1803675"/>
            <a:ext cx="3958800" cy="25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pd.date_range(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=None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, end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=None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b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periods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=None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, freq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=”D”</a:t>
            </a: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freq는 주기로서 “&lt;num&gt;+&lt;기호&gt;”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8" name="Google Shape;5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000" y="967112"/>
            <a:ext cx="3958801" cy="390136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 txBox="1"/>
          <p:nvPr/>
        </p:nvSpPr>
        <p:spPr>
          <a:xfrm>
            <a:off x="256375" y="3585125"/>
            <a:ext cx="39588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http://pandas.pydata.org/pandas-docs/stable/user_guide/timeseries.html#dateoffset-objects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외부 패키지 설치방법</a:t>
            </a:r>
            <a:endParaRPr/>
          </a:p>
        </p:txBody>
      </p:sp>
      <p:sp>
        <p:nvSpPr>
          <p:cNvPr id="74" name="Google Shape;74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  <p:sp>
        <p:nvSpPr>
          <p:cNvPr id="75" name="Google Shape;75;p9"/>
          <p:cNvSpPr txBox="1"/>
          <p:nvPr/>
        </p:nvSpPr>
        <p:spPr>
          <a:xfrm>
            <a:off x="2400300" y="18996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" name="Google Shape;76;p9"/>
          <p:cNvSpPr txBox="1"/>
          <p:nvPr/>
        </p:nvSpPr>
        <p:spPr>
          <a:xfrm>
            <a:off x="228600" y="363788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PIP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4572000" y="363788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Anaconda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188375" y="1555725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pip install “패키지 이름”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Anaconda에 없는 패키지가 존재할 때 사용.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4572000" y="1555725"/>
            <a:ext cx="43434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방법1. conda install “패키지 이름"</a:t>
            </a:r>
            <a:b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방법2. Anaconda-Navigator 이용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" name="Google Shape;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50" y="2081450"/>
            <a:ext cx="4293850" cy="26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</a:t>
            </a:r>
            <a:r>
              <a:rPr lang="ko-KR"/>
              <a:t>원 데이터)</a:t>
            </a:r>
            <a:endParaRPr/>
          </a:p>
        </p:txBody>
      </p:sp>
      <p:sp>
        <p:nvSpPr>
          <p:cNvPr id="516" name="Google Shape;516;p4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17" name="Google Shape;517;p45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45"/>
          <p:cNvSpPr txBox="1"/>
          <p:nvPr/>
        </p:nvSpPr>
        <p:spPr>
          <a:xfrm>
            <a:off x="2614925" y="849013"/>
            <a:ext cx="3914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Seires 여러개로 이루어짐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 선언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1" name="Google Shape;521;p45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45"/>
          <p:cNvSpPr txBox="1"/>
          <p:nvPr/>
        </p:nvSpPr>
        <p:spPr>
          <a:xfrm>
            <a:off x="256375" y="1803675"/>
            <a:ext cx="6247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 = pd.DataFrame(</a:t>
            </a:r>
            <a:r>
              <a:rPr b="1"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2차원 seq_data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numpy를 배열로</a:t>
            </a:r>
            <a:endParaRPr i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np_array = np.arange(10,100,10).reshape(3,3)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= pd.DataFrame(np_array)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3" name="Google Shape;5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828" y="1727475"/>
            <a:ext cx="2336650" cy="24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(2차원 데이터)</a:t>
            </a:r>
            <a:endParaRPr/>
          </a:p>
        </p:txBody>
      </p:sp>
      <p:sp>
        <p:nvSpPr>
          <p:cNvPr id="530" name="Google Shape;530;p4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31" name="Google Shape;531;p46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2" name="Google Shape;532;p46"/>
          <p:cNvSpPr txBox="1"/>
          <p:nvPr/>
        </p:nvSpPr>
        <p:spPr>
          <a:xfrm>
            <a:off x="2614925" y="849013"/>
            <a:ext cx="3914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Seires 여러개로 이루어짐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3" name="Google Shape;533;p46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Dictionary로 DataFrame 만들기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35" name="Google Shape;535;p46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46"/>
          <p:cNvSpPr txBox="1"/>
          <p:nvPr/>
        </p:nvSpPr>
        <p:spPr>
          <a:xfrm>
            <a:off x="256375" y="1803675"/>
            <a:ext cx="62475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table_data = {'연도':list(range(2010, 2020)),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'매출액': [v**2 for i, v in enumerate(range(1,11))],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'종업원 수': list(range(2, 30, 3))}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 = pd.DataFrame(table_data)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7" name="Google Shape;5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979" y="1304004"/>
            <a:ext cx="1981557" cy="33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(2차원 데이터)</a:t>
            </a:r>
            <a:endParaRPr/>
          </a:p>
        </p:txBody>
      </p:sp>
      <p:sp>
        <p:nvSpPr>
          <p:cNvPr id="544" name="Google Shape;544;p4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45" name="Google Shape;545;p47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339377" y="12194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DataFrame의 Index&amp;Column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47" name="Google Shape;547;p47"/>
          <p:cNvCxnSpPr/>
          <p:nvPr/>
        </p:nvCxnSpPr>
        <p:spPr>
          <a:xfrm>
            <a:off x="417950" y="1718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47"/>
          <p:cNvSpPr txBox="1"/>
          <p:nvPr/>
        </p:nvSpPr>
        <p:spPr>
          <a:xfrm>
            <a:off x="417950" y="1981275"/>
            <a:ext cx="4572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df1.index </a:t>
            </a:r>
            <a:r>
              <a:rPr i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index 확인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df1.index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= pd.date_range('2019-05-05',        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periods=3)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df1.columns </a:t>
            </a:r>
            <a:r>
              <a:rPr i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Column확인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df1.columns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= ['A', 'B', 'C']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9" name="Google Shape;5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22" y="1655450"/>
            <a:ext cx="3784159" cy="27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(2차원 데이터)</a:t>
            </a:r>
            <a:endParaRPr/>
          </a:p>
        </p:txBody>
      </p:sp>
      <p:sp>
        <p:nvSpPr>
          <p:cNvPr id="556" name="Google Shape;556;p4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57" name="Google Shape;557;p48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8" name="Google Shape;558;p48"/>
          <p:cNvSpPr txBox="1"/>
          <p:nvPr/>
        </p:nvSpPr>
        <p:spPr>
          <a:xfrm>
            <a:off x="339377" y="12194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Index&amp; Column 포함하여 DF 선언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9" name="Google Shape;559;p48"/>
          <p:cNvCxnSpPr/>
          <p:nvPr/>
        </p:nvCxnSpPr>
        <p:spPr>
          <a:xfrm>
            <a:off x="417950" y="1718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48"/>
          <p:cNvSpPr txBox="1"/>
          <p:nvPr/>
        </p:nvSpPr>
        <p:spPr>
          <a:xfrm>
            <a:off x="417950" y="1981275"/>
            <a:ext cx="4572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df2 = pd.DataFrame(</a:t>
            </a:r>
            <a:r>
              <a:rPr b="1" lang="ko-KR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np.arange(9).reshape(3,3)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</a:t>
            </a:r>
            <a:r>
              <a:rPr b="1" lang="ko-KR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index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=pd.date_range('2019-03-05', periods=3, 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freq='M'),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</a:t>
            </a:r>
            <a:r>
              <a:rPr b="1" lang="ko-KR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columns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=['A', 'B', 'C'])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1" name="Google Shape;5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47" y="1655450"/>
            <a:ext cx="3784159" cy="27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연산</a:t>
            </a:r>
            <a:endParaRPr/>
          </a:p>
        </p:txBody>
      </p:sp>
      <p:sp>
        <p:nvSpPr>
          <p:cNvPr id="568" name="Google Shape;568;p4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69" name="Google Shape;569;p49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p49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연산 (산술연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산)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71" name="Google Shape;571;p49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9"/>
          <p:cNvSpPr txBox="1"/>
          <p:nvPr/>
        </p:nvSpPr>
        <p:spPr>
          <a:xfrm>
            <a:off x="256375" y="1981275"/>
            <a:ext cx="4572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+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df1 -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*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/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**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//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df1 %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</a:t>
            </a:r>
            <a:r>
              <a:rPr lang="ko-KR"/>
              <a:t>한 메소드 #1</a:t>
            </a:r>
            <a:endParaRPr/>
          </a:p>
        </p:txBody>
      </p:sp>
      <p:sp>
        <p:nvSpPr>
          <p:cNvPr id="579" name="Google Shape;579;p5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80" name="Google Shape;580;p50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1" name="Google Shape;581;p50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2" name="Google Shape;582;p50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 head() // df.tail()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3" name="Google Shape;583;p50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50"/>
          <p:cNvSpPr txBox="1"/>
          <p:nvPr/>
        </p:nvSpPr>
        <p:spPr>
          <a:xfrm>
            <a:off x="256375" y="1803675"/>
            <a:ext cx="6247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data = np.linspace(0, 149, 150).reshape(50,3).astype(int)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 = pd.DataFrame(data)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&gt;&gt;df.head()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&gt;&gt;df.tail(10)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887" y="1475000"/>
            <a:ext cx="2045292" cy="32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유용한 메소드 #2 - 통계&amp;산술 연산</a:t>
            </a:r>
            <a:endParaRPr/>
          </a:p>
        </p:txBody>
      </p:sp>
      <p:sp>
        <p:nvSpPr>
          <p:cNvPr id="592" name="Google Shape;592;p5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93" name="Google Shape;593;p51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4" name="Google Shape;594;p51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95" name="Google Shape;595;p51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51"/>
          <p:cNvSpPr txBox="1"/>
          <p:nvPr/>
        </p:nvSpPr>
        <p:spPr>
          <a:xfrm>
            <a:off x="45720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df.mean(axis=0)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97" name="Google Shape;597;p51"/>
          <p:cNvCxnSpPr/>
          <p:nvPr/>
        </p:nvCxnSpPr>
        <p:spPr>
          <a:xfrm>
            <a:off x="46505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51"/>
          <p:cNvSpPr txBox="1"/>
          <p:nvPr/>
        </p:nvSpPr>
        <p:spPr>
          <a:xfrm>
            <a:off x="256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df.sum(axis=0) 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256375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df.sum()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df.sum(axis=1)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4572000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df.mean()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df.mean(axis=1)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339363" y="20659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2" name="Google Shape;602;p51"/>
          <p:cNvSpPr txBox="1"/>
          <p:nvPr/>
        </p:nvSpPr>
        <p:spPr>
          <a:xfrm>
            <a:off x="177802" y="24165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df.min(axis=0)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3" name="Google Shape;603;p51"/>
          <p:cNvCxnSpPr/>
          <p:nvPr/>
        </p:nvCxnSpPr>
        <p:spPr>
          <a:xfrm>
            <a:off x="256375" y="29160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51"/>
          <p:cNvSpPr txBox="1"/>
          <p:nvPr/>
        </p:nvSpPr>
        <p:spPr>
          <a:xfrm>
            <a:off x="4572002" y="239090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df.max(axis=0)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5" name="Google Shape;605;p51"/>
          <p:cNvCxnSpPr/>
          <p:nvPr/>
        </p:nvCxnSpPr>
        <p:spPr>
          <a:xfrm>
            <a:off x="4650575" y="289040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51"/>
          <p:cNvSpPr txBox="1"/>
          <p:nvPr/>
        </p:nvSpPr>
        <p:spPr>
          <a:xfrm>
            <a:off x="4572000" y="29618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df.max()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df.max(axis=1)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51"/>
          <p:cNvSpPr txBox="1"/>
          <p:nvPr/>
        </p:nvSpPr>
        <p:spPr>
          <a:xfrm>
            <a:off x="339363" y="322412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8" name="Google Shape;608;p51"/>
          <p:cNvSpPr txBox="1"/>
          <p:nvPr/>
        </p:nvSpPr>
        <p:spPr>
          <a:xfrm>
            <a:off x="256375" y="30380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df.min()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df.min(axis=1)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유용한 메소드 #2 - 통계&amp;산술 연산</a:t>
            </a:r>
            <a:endParaRPr/>
          </a:p>
        </p:txBody>
      </p:sp>
      <p:sp>
        <p:nvSpPr>
          <p:cNvPr id="615" name="Google Shape;615;p5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16" name="Google Shape;616;p52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7" name="Google Shape;617;p52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8" name="Google Shape;618;p52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2"/>
          <p:cNvCxnSpPr/>
          <p:nvPr/>
        </p:nvCxnSpPr>
        <p:spPr>
          <a:xfrm>
            <a:off x="46505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52"/>
          <p:cNvSpPr txBox="1"/>
          <p:nvPr/>
        </p:nvSpPr>
        <p:spPr>
          <a:xfrm>
            <a:off x="256375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df.std()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df.std(axis=1)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1" name="Google Shape;621;p52"/>
          <p:cNvSpPr txBox="1"/>
          <p:nvPr/>
        </p:nvSpPr>
        <p:spPr>
          <a:xfrm>
            <a:off x="4572000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df.var()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df.var(axis=1)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2" name="Google Shape;622;p52"/>
          <p:cNvCxnSpPr/>
          <p:nvPr/>
        </p:nvCxnSpPr>
        <p:spPr>
          <a:xfrm>
            <a:off x="256375" y="29160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52"/>
          <p:cNvCxnSpPr/>
          <p:nvPr/>
        </p:nvCxnSpPr>
        <p:spPr>
          <a:xfrm>
            <a:off x="4650575" y="289040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52"/>
          <p:cNvSpPr txBox="1"/>
          <p:nvPr/>
        </p:nvSpPr>
        <p:spPr>
          <a:xfrm>
            <a:off x="4572000" y="29618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df.cumprod()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df.cumprod(axis=1)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339363" y="322412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52"/>
          <p:cNvSpPr txBox="1"/>
          <p:nvPr/>
        </p:nvSpPr>
        <p:spPr>
          <a:xfrm>
            <a:off x="256375" y="30380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df.cumsum()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df.cumsum(axis=1)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52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df.std(axis=0)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p52"/>
          <p:cNvSpPr txBox="1"/>
          <p:nvPr/>
        </p:nvSpPr>
        <p:spPr>
          <a:xfrm>
            <a:off x="4574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df.var(axis=0)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177802" y="24208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df.cumsum(axis=0)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0" name="Google Shape;630;p52"/>
          <p:cNvSpPr txBox="1"/>
          <p:nvPr/>
        </p:nvSpPr>
        <p:spPr>
          <a:xfrm>
            <a:off x="4574377" y="24208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df.cumprod(axis=0)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375" y="2379375"/>
            <a:ext cx="4038325" cy="18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유용한 메소드 #2 - 통계&amp;산술 연산</a:t>
            </a:r>
            <a:endParaRPr/>
          </a:p>
        </p:txBody>
      </p:sp>
      <p:sp>
        <p:nvSpPr>
          <p:cNvPr id="638" name="Google Shape;638;p5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39" name="Google Shape;639;p53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0" name="Google Shape;640;p53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1" name="Google Shape;641;p53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53"/>
          <p:cNvCxnSpPr/>
          <p:nvPr/>
        </p:nvCxnSpPr>
        <p:spPr>
          <a:xfrm>
            <a:off x="46505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53"/>
          <p:cNvSpPr txBox="1"/>
          <p:nvPr/>
        </p:nvSpPr>
        <p:spPr>
          <a:xfrm>
            <a:off x="256375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df.describe()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4" name="Google Shape;644;p53"/>
          <p:cNvSpPr txBox="1"/>
          <p:nvPr/>
        </p:nvSpPr>
        <p:spPr>
          <a:xfrm>
            <a:off x="4572000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df.info()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5" name="Google Shape;645;p53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df.describe()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6" name="Google Shape;646;p53"/>
          <p:cNvSpPr txBox="1"/>
          <p:nvPr/>
        </p:nvSpPr>
        <p:spPr>
          <a:xfrm>
            <a:off x="4574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df.info()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7" name="Google Shape;6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75" y="2234175"/>
            <a:ext cx="3352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3"/>
          <p:cNvSpPr/>
          <p:nvPr/>
        </p:nvSpPr>
        <p:spPr>
          <a:xfrm>
            <a:off x="4574375" y="2967075"/>
            <a:ext cx="2835600" cy="20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인덱싱/슬라이싱</a:t>
            </a:r>
            <a:endParaRPr/>
          </a:p>
        </p:txBody>
      </p:sp>
      <p:sp>
        <p:nvSpPr>
          <p:cNvPr id="655" name="Google Shape;655;p5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56" name="Google Shape;656;p54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7" name="Google Shape;657;p54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58" name="Google Shape;658;p54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54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with Column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(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df[‘&lt;Column&gt;’])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p54"/>
          <p:cNvSpPr txBox="1"/>
          <p:nvPr/>
        </p:nvSpPr>
        <p:spPr>
          <a:xfrm>
            <a:off x="256375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df[‘&lt;Column&gt;’]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df1[‘봄']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df1[[‘봄', ‘가을']]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1" name="Google Shape;6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625" y="1885950"/>
            <a:ext cx="1621550" cy="205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4"/>
          <p:cNvSpPr txBox="1"/>
          <p:nvPr/>
        </p:nvSpPr>
        <p:spPr>
          <a:xfrm>
            <a:off x="46621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54"/>
          <p:cNvSpPr txBox="1"/>
          <p:nvPr/>
        </p:nvSpPr>
        <p:spPr>
          <a:xfrm>
            <a:off x="45006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64" name="Google Shape;664;p54"/>
          <p:cNvCxnSpPr/>
          <p:nvPr/>
        </p:nvCxnSpPr>
        <p:spPr>
          <a:xfrm>
            <a:off x="45791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54"/>
          <p:cNvSpPr txBox="1"/>
          <p:nvPr/>
        </p:nvSpPr>
        <p:spPr>
          <a:xfrm>
            <a:off x="45791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with Row </a:t>
            </a: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(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df[‘&lt;row_range&gt;’]) 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6" name="Google Shape;666;p54"/>
          <p:cNvSpPr txBox="1"/>
          <p:nvPr/>
        </p:nvSpPr>
        <p:spPr>
          <a:xfrm>
            <a:off x="4579175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df.loc[‘&lt;row_range&gt;’])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df[‘&lt;row_range&gt;’])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df1[1:3]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 : ’2013’]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df1[[‘2013’, ‘2016’]]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df1.loc['2013':'2016']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7" name="Google Shape;6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675" y="1885950"/>
            <a:ext cx="20764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</a:t>
            </a:r>
            <a:r>
              <a:rPr lang="ko-KR"/>
              <a:t>열 데이터 NumPy</a:t>
            </a:r>
            <a:endParaRPr/>
          </a:p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</a:t>
            </a:r>
            <a:r>
              <a:rPr lang="ko-KR"/>
              <a:t>터 분석을 위한 패키지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인덱싱/슬라이싱</a:t>
            </a:r>
            <a:endParaRPr/>
          </a:p>
        </p:txBody>
      </p:sp>
      <p:sp>
        <p:nvSpPr>
          <p:cNvPr id="674" name="Google Shape;674;p5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75" name="Google Shape;675;p55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6" name="Google Shape;676;p55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55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Row, Column 함께 사용하기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55"/>
          <p:cNvSpPr txBox="1"/>
          <p:nvPr/>
        </p:nvSpPr>
        <p:spPr>
          <a:xfrm>
            <a:off x="256375" y="1803675"/>
            <a:ext cx="3993000" cy="2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df.loc[‘&lt;row&gt;’, ‘&lt;column&gt;’]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df[‘&lt;Column&gt;’][‘&lt;row&gt;’]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df1['봄'][:3]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df1['여름'][:'2014']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df1.loc['2013' : , '봄' : "가을"]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9" name="Google Shape;6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25" y="1727475"/>
            <a:ext cx="3238350" cy="22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5"/>
          <p:cNvSpPr txBox="1"/>
          <p:nvPr/>
        </p:nvSpPr>
        <p:spPr>
          <a:xfrm>
            <a:off x="264775" y="3834625"/>
            <a:ext cx="3976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Index로 접근 ⇒ df.iloc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(‘&lt;row&gt;’, ‘&lt;column&gt;’)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조작하기 #1</a:t>
            </a:r>
            <a:endParaRPr/>
          </a:p>
        </p:txBody>
      </p:sp>
      <p:sp>
        <p:nvSpPr>
          <p:cNvPr id="687" name="Google Shape;687;p5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88" name="Google Shape;688;p56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89" name="Google Shape;689;p56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56"/>
          <p:cNvSpPr txBox="1"/>
          <p:nvPr/>
        </p:nvSpPr>
        <p:spPr>
          <a:xfrm>
            <a:off x="256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전치 -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df.transpose() // df.T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1" name="Google Shape;691;p56"/>
          <p:cNvSpPr txBox="1"/>
          <p:nvPr/>
        </p:nvSpPr>
        <p:spPr>
          <a:xfrm>
            <a:off x="256375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df.T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df.transpose()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2" name="Google Shape;6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50" y="3011600"/>
            <a:ext cx="25622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6"/>
          <p:cNvSpPr txBox="1"/>
          <p:nvPr/>
        </p:nvSpPr>
        <p:spPr>
          <a:xfrm>
            <a:off x="4655000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94" name="Google Shape;694;p56"/>
          <p:cNvCxnSpPr/>
          <p:nvPr/>
        </p:nvCxnSpPr>
        <p:spPr>
          <a:xfrm>
            <a:off x="4572000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6"/>
          <p:cNvSpPr txBox="1"/>
          <p:nvPr/>
        </p:nvSpPr>
        <p:spPr>
          <a:xfrm>
            <a:off x="45720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순서변경 (인덱싱 사용)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56"/>
          <p:cNvSpPr txBox="1"/>
          <p:nvPr/>
        </p:nvSpPr>
        <p:spPr>
          <a:xfrm>
            <a:off x="4572000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 [</a:t>
            </a:r>
            <a:r>
              <a:rPr b="1"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바꿀 순서의 seq_data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 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df1[['겨울', '봄', '여름', '가을']]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열 변경</a:t>
            </a:r>
            <a:endParaRPr i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df1.loc[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['2016', '2015', '2014']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 변경</a:t>
            </a:r>
            <a:endParaRPr i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7" name="Google Shape;6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062" y="3011600"/>
            <a:ext cx="2378875" cy="13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조작하</a:t>
            </a:r>
            <a:r>
              <a:rPr lang="ko-KR"/>
              <a:t>기 #2</a:t>
            </a:r>
            <a:endParaRPr/>
          </a:p>
        </p:txBody>
      </p:sp>
      <p:sp>
        <p:nvSpPr>
          <p:cNvPr id="704" name="Google Shape;704;p5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05" name="Google Shape;705;p57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06" name="Google Shape;706;p57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57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row 데이터 추가하기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df.append(df2) 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df.append(df2, ignore_index=True)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9" name="Google Shape;709;p57"/>
          <p:cNvSpPr txBox="1"/>
          <p:nvPr/>
        </p:nvSpPr>
        <p:spPr>
          <a:xfrm>
            <a:off x="46548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10" name="Google Shape;710;p57"/>
          <p:cNvCxnSpPr/>
          <p:nvPr/>
        </p:nvCxnSpPr>
        <p:spPr>
          <a:xfrm>
            <a:off x="45718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57"/>
          <p:cNvSpPr txBox="1"/>
          <p:nvPr/>
        </p:nvSpPr>
        <p:spPr>
          <a:xfrm>
            <a:off x="45718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column 데이터 추가하기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2" name="Google Shape;712;p57"/>
          <p:cNvSpPr txBox="1"/>
          <p:nvPr/>
        </p:nvSpPr>
        <p:spPr>
          <a:xfrm>
            <a:off x="45718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df.join(df2) -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같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은 index끼리 합침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df.append(df2, ignore_index=True)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조작하기 #3</a:t>
            </a:r>
            <a:endParaRPr/>
          </a:p>
        </p:txBody>
      </p:sp>
      <p:sp>
        <p:nvSpPr>
          <p:cNvPr id="719" name="Google Shape;719;p5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20" name="Google Shape;720;p58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1" name="Google Shape;721;p58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58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column 기준으로 merge(join)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df.merge(</a:t>
            </a:r>
            <a:r>
              <a:rPr b="1"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df2, how='inner', on=”&lt;column명&gt;”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df.merge(df2, how='right')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df.merge(df2, how='left’)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df.merge(df2, how='outer', on="column1")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읽고 쓰기 - </a:t>
            </a:r>
            <a:r>
              <a:rPr lang="ko-KR"/>
              <a:t>csv</a:t>
            </a:r>
            <a:endParaRPr/>
          </a:p>
        </p:txBody>
      </p:sp>
      <p:sp>
        <p:nvSpPr>
          <p:cNvPr id="730" name="Google Shape;730;p5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31" name="Google Shape;731;p59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32" name="Google Shape;732;p59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59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읽기 - pd.read_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csv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경로’, ...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4" name="Google Shape;734;p59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df1 = pd.read_csv('temp.csv', 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encoding='utf8')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5" name="Google Shape;735;p59"/>
          <p:cNvSpPr txBox="1"/>
          <p:nvPr/>
        </p:nvSpPr>
        <p:spPr>
          <a:xfrm>
            <a:off x="46548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36" name="Google Shape;736;p59"/>
          <p:cNvCxnSpPr/>
          <p:nvPr/>
        </p:nvCxnSpPr>
        <p:spPr>
          <a:xfrm>
            <a:off x="45718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9"/>
          <p:cNvSpPr txBox="1"/>
          <p:nvPr/>
        </p:nvSpPr>
        <p:spPr>
          <a:xfrm>
            <a:off x="45718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쓰기 - df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.to_csv(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경로'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8" name="Google Shape;738;p59"/>
          <p:cNvSpPr txBox="1"/>
          <p:nvPr/>
        </p:nvSpPr>
        <p:spPr>
          <a:xfrm>
            <a:off x="45718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df.to_csv('temp.csv') 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읽고 쓰기 - Excel</a:t>
            </a:r>
            <a:endParaRPr/>
          </a:p>
        </p:txBody>
      </p:sp>
      <p:sp>
        <p:nvSpPr>
          <p:cNvPr id="745" name="Google Shape;745;p6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46" name="Google Shape;746;p60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7" name="Google Shape;747;p60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60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읽기 - pd.read_excel(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경로’, ...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9" name="Google Shape;749;p60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 = pd.read_excel('file.xlsx')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0" name="Google Shape;750;p60"/>
          <p:cNvSpPr txBox="1"/>
          <p:nvPr/>
        </p:nvSpPr>
        <p:spPr>
          <a:xfrm>
            <a:off x="46548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51" name="Google Shape;751;p60"/>
          <p:cNvCxnSpPr/>
          <p:nvPr/>
        </p:nvCxnSpPr>
        <p:spPr>
          <a:xfrm>
            <a:off x="45718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60"/>
          <p:cNvSpPr txBox="1"/>
          <p:nvPr/>
        </p:nvSpPr>
        <p:spPr>
          <a:xfrm>
            <a:off x="45718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쓰기 - df.to_excel(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경로'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3" name="Google Shape;753;p60"/>
          <p:cNvSpPr txBox="1"/>
          <p:nvPr/>
        </p:nvSpPr>
        <p:spPr>
          <a:xfrm>
            <a:off x="45718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df.to_excel(df1.xlsx')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읽고 쓰기 - Excel</a:t>
            </a:r>
            <a:endParaRPr/>
          </a:p>
        </p:txBody>
      </p:sp>
      <p:sp>
        <p:nvSpPr>
          <p:cNvPr id="760" name="Google Shape;760;p6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61" name="Google Shape;761;p61"/>
          <p:cNvSpPr txBox="1"/>
          <p:nvPr/>
        </p:nvSpPr>
        <p:spPr>
          <a:xfrm>
            <a:off x="2105075" y="1578200"/>
            <a:ext cx="493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 u="sng">
                <a:solidFill>
                  <a:schemeClr val="hlink"/>
                </a:solidFill>
                <a:hlinkClick r:id="rId3"/>
              </a:rPr>
              <a:t>https://www.data.go.kr/dataset/15004449/fileData.do</a:t>
            </a:r>
            <a:endParaRPr b="1"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Numpy란</a:t>
            </a:r>
            <a:endParaRPr/>
          </a:p>
        </p:txBody>
      </p:sp>
      <p:sp>
        <p:nvSpPr>
          <p:cNvPr id="94" name="Google Shape;94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배열데이터 Numpy</a:t>
            </a:r>
            <a:endParaRPr/>
          </a:p>
        </p:txBody>
      </p:sp>
      <p:sp>
        <p:nvSpPr>
          <p:cNvPr id="95" name="Google Shape;95;p11"/>
          <p:cNvSpPr txBox="1"/>
          <p:nvPr/>
        </p:nvSpPr>
        <p:spPr>
          <a:xfrm>
            <a:off x="1241525" y="1082050"/>
            <a:ext cx="66609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3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https://www.numpy.org/</a:t>
            </a: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a powerful N-dimensional array object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698500" rtl="0" algn="l">
              <a:lnSpc>
                <a:spcPct val="142500"/>
              </a:lnSpc>
              <a:spcBef>
                <a:spcPts val="20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anum Gothic"/>
              <a:buChar char="●"/>
            </a:pP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sophisticated (broadcasting) functions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69850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anum Gothic"/>
              <a:buChar char="●"/>
            </a:pP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tools for integrating C/C++ and Fortran code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69850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anum Gothic"/>
              <a:buChar char="●"/>
            </a:pP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useful linear algebra, Fourier transform, and random number capabilities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42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1611725" y="3172450"/>
            <a:ext cx="59205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Python에서 데이터 과학 및 데이터 분석에 기본이 되는 패키지</a:t>
            </a:r>
            <a:br>
              <a:rPr b="1"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다차</a:t>
            </a:r>
            <a:r>
              <a:rPr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원 배열 데이터, 행렬 계산을 </a:t>
            </a:r>
            <a:br>
              <a:rPr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Python 기본 자료형과 내장 함수를 이용하는 것보다 훨씬 효과적으로 처리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Numpy 설치</a:t>
            </a:r>
            <a:endParaRPr/>
          </a:p>
        </p:txBody>
      </p:sp>
      <p:sp>
        <p:nvSpPr>
          <p:cNvPr id="103" name="Google Shape;103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</a:t>
            </a:r>
            <a:r>
              <a:rPr lang="ko-KR"/>
              <a:t>터 Numpy</a:t>
            </a:r>
            <a:endParaRPr/>
          </a:p>
        </p:txBody>
      </p:sp>
      <p:pic>
        <p:nvPicPr>
          <p:cNvPr id="104" name="Google Shape;10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398" y="1094071"/>
            <a:ext cx="5491201" cy="3499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Numpy </a:t>
            </a:r>
            <a:r>
              <a:rPr lang="ko-KR"/>
              <a:t>시작하기</a:t>
            </a:r>
            <a:endParaRPr/>
          </a:p>
        </p:txBody>
      </p:sp>
      <p:sp>
        <p:nvSpPr>
          <p:cNvPr id="111" name="Google Shape;111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38" y="1221375"/>
            <a:ext cx="8242877" cy="19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2368225" y="3302575"/>
            <a:ext cx="4401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&gt;&gt;&gt; import numpy as np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관례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#1 </a:t>
            </a:r>
            <a:r>
              <a:rPr lang="ko-KR" sz="1800"/>
              <a:t>- 기본</a:t>
            </a:r>
            <a:endParaRPr/>
          </a:p>
        </p:txBody>
      </p:sp>
      <p:sp>
        <p:nvSpPr>
          <p:cNvPr id="120" name="Google Shape;120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177300" y="1612175"/>
            <a:ext cx="42354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range(10)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with range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br>
              <a:rPr lang="ko-KR" sz="12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 = [0.1, 5, 4, 12, 0.5] 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with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array([ 0.1,  5. ,  4. , 12. ,  0.5])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import random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with random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data3 = [random.uniform(-1, 1) for i in range(10)]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arr3 = np.array(data3)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array([ 0.5021132 , -0.98102545, -0.39235726, -0.0300424 ,  0.70515438, -0.05418412,  0.4203398 ,  0.45451662, -0.90403192, -0.81313776])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374613" y="11126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arr_obj = </a:t>
            </a: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np.array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seq_data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4731300" y="1612175"/>
            <a:ext cx="41841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 = np.array([1, 2, 'a', 'b', 1.0, 2.0])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array(['1', '2', 'a', 'b', '1.0', '2.0'], dtype='&lt;U21')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data5 = [[1, 2, 3], [4, 5, 6], [7, 8, 9]]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arr5 = np.array(data5)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array([[1, 2, 3],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[4, 5, 6],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[7, 8, 9]])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